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sldIdLst>
    <p:sldId id="337" r:id="rId2"/>
    <p:sldId id="729" r:id="rId3"/>
    <p:sldId id="865" r:id="rId4"/>
    <p:sldId id="870" r:id="rId5"/>
    <p:sldId id="776" r:id="rId6"/>
    <p:sldId id="843" r:id="rId7"/>
    <p:sldId id="794" r:id="rId8"/>
    <p:sldId id="866" r:id="rId9"/>
    <p:sldId id="867" r:id="rId10"/>
    <p:sldId id="868" r:id="rId11"/>
    <p:sldId id="869" r:id="rId12"/>
    <p:sldId id="871" r:id="rId13"/>
    <p:sldId id="848" r:id="rId14"/>
    <p:sldId id="872" r:id="rId15"/>
    <p:sldId id="860" r:id="rId16"/>
    <p:sldId id="859" r:id="rId17"/>
    <p:sldId id="861" r:id="rId18"/>
    <p:sldId id="863" r:id="rId19"/>
    <p:sldId id="876" r:id="rId20"/>
    <p:sldId id="864" r:id="rId21"/>
    <p:sldId id="873" r:id="rId22"/>
    <p:sldId id="874" r:id="rId23"/>
    <p:sldId id="877" r:id="rId24"/>
    <p:sldId id="875" r:id="rId25"/>
    <p:sldId id="878" r:id="rId26"/>
    <p:sldId id="879" r:id="rId27"/>
    <p:sldId id="888" r:id="rId28"/>
    <p:sldId id="880" r:id="rId29"/>
    <p:sldId id="882" r:id="rId30"/>
    <p:sldId id="883" r:id="rId31"/>
    <p:sldId id="884" r:id="rId32"/>
    <p:sldId id="885" r:id="rId33"/>
    <p:sldId id="886" r:id="rId34"/>
    <p:sldId id="887" r:id="rId35"/>
    <p:sldId id="683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CB8"/>
    <a:srgbClr val="BBE0E3"/>
    <a:srgbClr val="808080"/>
    <a:srgbClr val="E4F3F4"/>
    <a:srgbClr val="D7F5D8"/>
    <a:srgbClr val="FF9999"/>
    <a:srgbClr val="BEE396"/>
    <a:srgbClr val="FFDF7F"/>
    <a:srgbClr val="76973E"/>
    <a:srgbClr val="CE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3" autoAdjust="0"/>
    <p:restoredTop sz="85523" autoAdjust="0"/>
  </p:normalViewPr>
  <p:slideViewPr>
    <p:cSldViewPr>
      <p:cViewPr varScale="1">
        <p:scale>
          <a:sx n="186" d="100"/>
          <a:sy n="186" d="100"/>
        </p:scale>
        <p:origin x="216" y="1240"/>
      </p:cViewPr>
      <p:guideLst>
        <p:guide orient="horz" pos="2160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757E8D1E-F0E2-4D32-9688-25B3AF4D0C62}" type="datetimeFigureOut">
              <a:rPr lang="zh-CN" altLang="en-US" smtClean="0"/>
              <a:t>2020/12/24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0962FA8-AA85-4053-8547-304384BC292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1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99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12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66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14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492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69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6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028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603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19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19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2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9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09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23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410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161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224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478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9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62FA8-AA85-4053-8547-304384BC292A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9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645" indent="-27495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09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1780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1835" indent="-220345" defTabSz="914400"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25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258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03270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3325" indent="-220345" defTabSz="914400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E88EDF5-9547-411F-8ECE-6FBE33797942}" type="slidenum">
              <a:rPr kumimoji="0" lang="en-US" altLang="zh-CN" sz="1200">
                <a:latin typeface="微软雅黑" panose="020B0503020204020204" pitchFamily="34" charset="-122"/>
              </a:rPr>
              <a:t>4</a:t>
            </a:fld>
            <a:endParaRPr kumimoji="0" lang="en-US" altLang="zh-CN" sz="1200" dirty="0">
              <a:latin typeface="微软雅黑" panose="020B0503020204020204" pitchFamily="34" charset="-122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zh-CN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10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3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11D60-9DC1-47F3-B777-41CF4FE375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7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E3EA5CCA-986A-4CC9-8C58-F9F7966A7C28}" type="datetime1">
              <a:rPr lang="zh-CN" altLang="en-US" smtClean="0"/>
              <a:t>2020/12/24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39503BF-C29D-4C80-9971-704DEB9EB5A2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2FAEEB5C-835C-42BD-AD24-1ED6573D82D2}" type="datetime1">
              <a:rPr lang="zh-CN" altLang="en-US" smtClean="0"/>
              <a:t>2020/12/24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40A439F1-587F-4B46-AE4C-D82BC2C3528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995C5F5E-8F7D-4FC9-8622-20ADF1BC4436}" type="datetime1">
              <a:rPr lang="zh-CN" altLang="en-US" smtClean="0"/>
              <a:t>2020/12/24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B946528B-B9B9-4E68-8952-1F42D213A426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56DE34FE-105D-467B-A24A-9C9DCD3BC89A}" type="datetime1">
              <a:rPr lang="zh-CN" altLang="en-US" smtClean="0"/>
              <a:t>2020/12/24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740D6C49-6199-4D54-A8BA-DD1EDEB2C5E7}" type="datetime1">
              <a:rPr lang="zh-CN" altLang="en-US" smtClean="0"/>
              <a:t>2020/12/24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CD98D576-A93E-4A83-AEFD-5B9ECC077633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2280" y="5661248"/>
            <a:ext cx="956355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</a:rPr>
              <a:t>户玉拓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33680" y="1683370"/>
            <a:ext cx="8676263" cy="1656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br>
              <a:rPr lang="en-US" sz="3600" dirty="0"/>
            </a:b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F349E9-00F0-9849-99CB-FD976185ADFC}"/>
              </a:ext>
            </a:extLst>
          </p:cNvPr>
          <p:cNvSpPr txBox="1"/>
          <p:nvPr/>
        </p:nvSpPr>
        <p:spPr>
          <a:xfrm>
            <a:off x="1439463" y="227687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dirty="0">
                <a:solidFill>
                  <a:schemeClr val="bg1"/>
                </a:solidFill>
              </a:rPr>
              <a:t>Scalable Deep Learning on Distributed Infrastructures: </a:t>
            </a:r>
          </a:p>
          <a:p>
            <a:pPr algn="ctr"/>
            <a:r>
              <a:rPr lang="en" altLang="zh-CN" sz="2000" dirty="0">
                <a:solidFill>
                  <a:schemeClr val="bg1"/>
                </a:solidFill>
              </a:rPr>
              <a:t>Challenges, Techniques and Tools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467544" y="980728"/>
            <a:ext cx="8064896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700526"/>
            <a:ext cx="5182122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Architectures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66FA94-F0CF-0F4A-965E-BA1D2FC4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12777"/>
            <a:ext cx="3024336" cy="31499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710C67-A577-B54A-98B8-D889558F3181}"/>
              </a:ext>
            </a:extLst>
          </p:cNvPr>
          <p:cNvSpPr/>
          <p:nvPr/>
        </p:nvSpPr>
        <p:spPr>
          <a:xfrm>
            <a:off x="3045603" y="4594050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Autoencoders</a:t>
            </a:r>
            <a:endParaRPr lang="en" altLang="zh-CN" b="1" dirty="0"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48E675-D44D-044C-89C4-29BA07F2066B}"/>
              </a:ext>
            </a:extLst>
          </p:cNvPr>
          <p:cNvSpPr/>
          <p:nvPr/>
        </p:nvSpPr>
        <p:spPr>
          <a:xfrm>
            <a:off x="254708" y="5009161"/>
            <a:ext cx="905453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extract significant features from the training data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consists of an encoder, a code, and a decoder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the output layer has the same number of neurons as the input layer</a:t>
            </a:r>
          </a:p>
          <a:p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29062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467544" y="980728"/>
            <a:ext cx="8064896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" y="692696"/>
            <a:ext cx="5182122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Architectures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1697F9-6CD7-8046-B033-75F0EE71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25639"/>
            <a:ext cx="6387054" cy="27824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EEF88C-095C-994F-B3DC-1E320DE3A18B}"/>
              </a:ext>
            </a:extLst>
          </p:cNvPr>
          <p:cNvSpPr/>
          <p:nvPr/>
        </p:nvSpPr>
        <p:spPr>
          <a:xfrm>
            <a:off x="2123728" y="4511963"/>
            <a:ext cx="427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generative adversarial networks (GANs)</a:t>
            </a:r>
            <a:endParaRPr lang="en" altLang="zh-CN" dirty="0"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A37B7B-7980-2D4B-967B-38B4B08D89C3}"/>
              </a:ext>
            </a:extLst>
          </p:cNvPr>
          <p:cNvSpPr/>
          <p:nvPr/>
        </p:nvSpPr>
        <p:spPr>
          <a:xfrm>
            <a:off x="683568" y="522920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a generative and a discriminative NN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61542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Foundations</a:t>
            </a:r>
            <a:r>
              <a:rPr lang="zh-CN" altLang="en-US" dirty="0"/>
              <a:t> </a:t>
            </a:r>
            <a:r>
              <a:rPr lang="en" altLang="zh-CN" dirty="0"/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Distributed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deep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</a:t>
            </a:r>
            <a:r>
              <a:rPr lang="en" altLang="zh-CN" dirty="0" err="1"/>
              <a:t>nfrastructure</a:t>
            </a:r>
            <a:r>
              <a:rPr lang="en" altLang="zh-CN" dirty="0"/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1440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CFFB46-1F82-5C4A-A1D0-370F6277C4A0}"/>
              </a:ext>
            </a:extLst>
          </p:cNvPr>
          <p:cNvSpPr/>
          <p:nvPr/>
        </p:nvSpPr>
        <p:spPr>
          <a:xfrm>
            <a:off x="539552" y="836712"/>
            <a:ext cx="3740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Dis</a:t>
            </a:r>
            <a:r>
              <a:rPr lang="en-US" altLang="zh-CN" sz="2400" dirty="0" err="1"/>
              <a:t>tributed</a:t>
            </a:r>
            <a:r>
              <a:rPr lang="en" altLang="zh-CN" b="1" dirty="0"/>
              <a:t> </a:t>
            </a:r>
            <a:r>
              <a:rPr lang="en-US" altLang="zh-CN" sz="2400" dirty="0"/>
              <a:t>Deep</a:t>
            </a:r>
            <a:r>
              <a:rPr lang="en" altLang="zh-CN" b="1" dirty="0"/>
              <a:t> </a:t>
            </a:r>
            <a:r>
              <a:rPr lang="en-US" altLang="zh-CN" sz="2400" dirty="0" err="1"/>
              <a:t>Leanring</a:t>
            </a:r>
            <a:endParaRPr lang="e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83CB76-0C04-584D-A2E8-032B7F5886CE}"/>
              </a:ext>
            </a:extLst>
          </p:cNvPr>
          <p:cNvSpPr/>
          <p:nvPr/>
        </p:nvSpPr>
        <p:spPr>
          <a:xfrm>
            <a:off x="539552" y="1844824"/>
            <a:ext cx="8064896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1" dirty="0"/>
              <a:t>D</a:t>
            </a:r>
            <a:r>
              <a:rPr lang="en-US" altLang="zh-CN" b="1" dirty="0" err="1"/>
              <a:t>istributed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" altLang="zh-CN" dirty="0"/>
              <a:t>is performed in a distributed infrastructure of multiple compute nodes, each of which may be equipped with multiple GPUs.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67D471-8BF5-9543-BCFA-367CBB65A37A}"/>
              </a:ext>
            </a:extLst>
          </p:cNvPr>
          <p:cNvSpPr/>
          <p:nvPr/>
        </p:nvSpPr>
        <p:spPr>
          <a:xfrm>
            <a:off x="539552" y="3645024"/>
            <a:ext cx="6454424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This brings a number of challenges.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the processing resources must be effectively used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the compute, storage and network resources are typically shared among different users or training processes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Foundations</a:t>
            </a:r>
            <a:r>
              <a:rPr lang="zh-CN" altLang="en-US" dirty="0"/>
              <a:t> </a:t>
            </a:r>
            <a:r>
              <a:rPr lang="en" altLang="zh-CN" dirty="0"/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Distributed</a:t>
            </a:r>
            <a:r>
              <a:rPr lang="zh-CN" altLang="en-US" b="1" dirty="0"/>
              <a:t> </a:t>
            </a:r>
            <a:r>
              <a:rPr lang="en-US" altLang="zh-CN" dirty="0"/>
              <a:t>deep</a:t>
            </a:r>
            <a:r>
              <a:rPr lang="zh-CN" altLang="en-US" b="1" dirty="0"/>
              <a:t> </a:t>
            </a:r>
            <a:r>
              <a:rPr lang="en-US" altLang="zh-CN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" altLang="zh-CN" dirty="0" err="1">
                <a:solidFill>
                  <a:srgbClr val="FF0000"/>
                </a:solidFill>
              </a:rPr>
              <a:t>nfrastructure</a:t>
            </a:r>
            <a:r>
              <a:rPr lang="en" altLang="zh-CN" dirty="0">
                <a:solidFill>
                  <a:srgbClr val="FF0000"/>
                </a:solidFill>
              </a:rPr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8660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F7EB24-73A0-3349-B8C4-CFC96408AAA5}"/>
              </a:ext>
            </a:extLst>
          </p:cNvPr>
          <p:cNvSpPr/>
          <p:nvPr/>
        </p:nvSpPr>
        <p:spPr>
          <a:xfrm>
            <a:off x="3972" y="692696"/>
            <a:ext cx="4824536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" altLang="zh-CN" sz="2400" dirty="0"/>
              <a:t>Infrastructure</a:t>
            </a:r>
            <a:r>
              <a:rPr lang="en" altLang="zh-CN" dirty="0"/>
              <a:t> </a:t>
            </a:r>
            <a:r>
              <a:rPr lang="en" altLang="zh-CN" sz="2400" dirty="0"/>
              <a:t>used</a:t>
            </a:r>
            <a:r>
              <a:rPr lang="en" altLang="zh-CN" dirty="0"/>
              <a:t> </a:t>
            </a:r>
            <a:r>
              <a:rPr lang="en" altLang="zh-CN" sz="2400" dirty="0"/>
              <a:t>in</a:t>
            </a:r>
            <a:r>
              <a:rPr lang="en" altLang="zh-CN" dirty="0"/>
              <a:t> </a:t>
            </a:r>
            <a:r>
              <a:rPr lang="en" altLang="zh-CN" sz="2400" dirty="0"/>
              <a:t>large</a:t>
            </a:r>
            <a:r>
              <a:rPr lang="en" altLang="zh-CN" dirty="0"/>
              <a:t> </a:t>
            </a:r>
            <a:r>
              <a:rPr lang="en" altLang="zh-CN" sz="2400" dirty="0"/>
              <a:t>DL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4FDDB8-265A-A049-BBAB-369459F19FAE}"/>
              </a:ext>
            </a:extLst>
          </p:cNvPr>
          <p:cNvSpPr/>
          <p:nvPr/>
        </p:nvSpPr>
        <p:spPr>
          <a:xfrm>
            <a:off x="981224" y="1525126"/>
            <a:ext cx="370502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Hardware innovations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data-center scale infrastructure</a:t>
            </a:r>
            <a:endParaRPr lang="en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AC5887-499C-E34F-B17C-61FAC5C70207}"/>
              </a:ext>
            </a:extLst>
          </p:cNvPr>
          <p:cNvSpPr txBox="1"/>
          <p:nvPr/>
        </p:nvSpPr>
        <p:spPr>
          <a:xfrm>
            <a:off x="988056" y="3645024"/>
            <a:ext cx="2856368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GPU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FPGA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TPU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E</a:t>
            </a:r>
            <a:r>
              <a:rPr lang="en" altLang="zh-CN" dirty="0" err="1"/>
              <a:t>uromorphic</a:t>
            </a:r>
            <a:r>
              <a:rPr lang="en" altLang="zh-CN" dirty="0"/>
              <a:t> hardware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94DD1-7292-5E46-BBBE-CE4424AE051B}"/>
              </a:ext>
            </a:extLst>
          </p:cNvPr>
          <p:cNvSpPr txBox="1"/>
          <p:nvPr/>
        </p:nvSpPr>
        <p:spPr>
          <a:xfrm>
            <a:off x="5508104" y="3933056"/>
            <a:ext cx="1217000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 err="1"/>
              <a:t>cuDNN</a:t>
            </a:r>
            <a:endParaRPr lang="en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NCCL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040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4400FA-F0BC-214B-8BC5-C55F46A75C83}"/>
              </a:ext>
            </a:extLst>
          </p:cNvPr>
          <p:cNvSpPr txBox="1"/>
          <p:nvPr/>
        </p:nvSpPr>
        <p:spPr>
          <a:xfrm>
            <a:off x="552334" y="764704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/>
              <a:t>Large-scale</a:t>
            </a:r>
            <a:r>
              <a:rPr lang="en" altLang="zh-CN" b="1" dirty="0"/>
              <a:t> </a:t>
            </a:r>
            <a:r>
              <a:rPr lang="en" altLang="zh-CN" sz="2400" dirty="0"/>
              <a:t>infrastructure</a:t>
            </a:r>
            <a:r>
              <a:rPr lang="en" altLang="zh-CN" b="1" dirty="0"/>
              <a:t> </a:t>
            </a:r>
            <a:r>
              <a:rPr lang="en" altLang="zh-CN" sz="2400" dirty="0"/>
              <a:t>for</a:t>
            </a:r>
            <a:r>
              <a:rPr lang="en" altLang="zh-CN" b="1" dirty="0"/>
              <a:t> </a:t>
            </a:r>
            <a:r>
              <a:rPr lang="en" altLang="zh-CN" sz="2400" dirty="0"/>
              <a:t>DL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600278-11AC-8C4D-BCEC-7E9828F7B069}"/>
              </a:ext>
            </a:extLst>
          </p:cNvPr>
          <p:cNvSpPr/>
          <p:nvPr/>
        </p:nvSpPr>
        <p:spPr>
          <a:xfrm>
            <a:off x="539552" y="1988840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A large-scale DL infrastructure is composed of many inter-connected hardware components that together build a warehouse-scale computer.</a:t>
            </a:r>
            <a:endParaRPr lang="en" altLang="zh-CN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3D621-A85C-4B45-8ACF-1942680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924944"/>
            <a:ext cx="8136904" cy="24357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CBC9F8-E217-FA4E-AAAC-2D97FA6889AA}"/>
              </a:ext>
            </a:extLst>
          </p:cNvPr>
          <p:cNvSpPr/>
          <p:nvPr/>
        </p:nvSpPr>
        <p:spPr>
          <a:xfrm>
            <a:off x="2700687" y="5671054"/>
            <a:ext cx="31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ML infrastructure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facebook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43755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45AA8-8C52-6F4A-8E94-EBCB348F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8F305C-8EC0-564A-8DAA-E3698EA63B98}"/>
              </a:ext>
            </a:extLst>
          </p:cNvPr>
          <p:cNvSpPr/>
          <p:nvPr/>
        </p:nvSpPr>
        <p:spPr>
          <a:xfrm>
            <a:off x="518160" y="1556792"/>
            <a:ext cx="8374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Tencent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" altLang="zh-CN" dirty="0"/>
              <a:t>employs a heterogeneous infrastructure with both CPUs and GPUs</a:t>
            </a:r>
            <a:endParaRPr lang="en" altLang="zh-CN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558CEC-74CB-D940-8C9A-1C38F9B4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60848"/>
            <a:ext cx="5870972" cy="38750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89F326-058D-D04D-804E-65D6EF987863}"/>
              </a:ext>
            </a:extLst>
          </p:cNvPr>
          <p:cNvSpPr/>
          <p:nvPr/>
        </p:nvSpPr>
        <p:spPr>
          <a:xfrm>
            <a:off x="611560" y="785804"/>
            <a:ext cx="4538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Large-scale</a:t>
            </a:r>
            <a:r>
              <a:rPr lang="en" altLang="zh-CN" b="1" dirty="0"/>
              <a:t> </a:t>
            </a:r>
            <a:r>
              <a:rPr lang="en" altLang="zh-CN" sz="2400" dirty="0"/>
              <a:t>infrastructure</a:t>
            </a:r>
            <a:r>
              <a:rPr lang="en" altLang="zh-CN" b="1" dirty="0"/>
              <a:t> </a:t>
            </a:r>
            <a:r>
              <a:rPr lang="en" altLang="zh-CN" sz="2400" dirty="0"/>
              <a:t>for</a:t>
            </a:r>
            <a:r>
              <a:rPr lang="en" altLang="zh-CN" b="1" dirty="0"/>
              <a:t> </a:t>
            </a:r>
            <a:r>
              <a:rPr lang="en" altLang="zh-CN" sz="2400" dirty="0"/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9343007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17B558-0E87-444C-8A77-193C7496F063}"/>
              </a:ext>
            </a:extLst>
          </p:cNvPr>
          <p:cNvSpPr/>
          <p:nvPr/>
        </p:nvSpPr>
        <p:spPr>
          <a:xfrm>
            <a:off x="565485" y="1628800"/>
            <a:ext cx="8110971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Google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they employ TPUs, which are custom ASICs,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exploit specialized interconnects and use multiple communication protocols</a:t>
            </a:r>
            <a:endParaRPr lang="en" altLang="zh-CN" dirty="0"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573188-8FC4-114D-B773-1A4C5510164F}"/>
              </a:ext>
            </a:extLst>
          </p:cNvPr>
          <p:cNvSpPr/>
          <p:nvPr/>
        </p:nvSpPr>
        <p:spPr>
          <a:xfrm>
            <a:off x="565485" y="3284984"/>
            <a:ext cx="7221747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In academic research</a:t>
            </a:r>
            <a:r>
              <a:rPr lang="en-US" altLang="zh-CN" dirty="0"/>
              <a:t>.</a:t>
            </a:r>
            <a:r>
              <a:rPr lang="en" altLang="zh-CN" dirty="0"/>
              <a:t> exploiting high-performance computing (HPC) infrastructures for DL training is a topic of increasing importance.</a:t>
            </a:r>
          </a:p>
        </p:txBody>
      </p:sp>
    </p:spTree>
    <p:extLst>
      <p:ext uri="{BB962C8B-B14F-4D97-AF65-F5344CB8AC3E}">
        <p14:creationId xmlns:p14="http://schemas.microsoft.com/office/powerpoint/2010/main" val="15288163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Foundations</a:t>
            </a:r>
            <a:r>
              <a:rPr lang="zh-CN" altLang="en-US" dirty="0"/>
              <a:t> </a:t>
            </a:r>
            <a:r>
              <a:rPr lang="en" altLang="zh-CN" dirty="0"/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Distributed</a:t>
            </a:r>
            <a:r>
              <a:rPr lang="zh-CN" altLang="en-US" b="1" dirty="0"/>
              <a:t> </a:t>
            </a:r>
            <a:r>
              <a:rPr lang="en-US" altLang="zh-CN" dirty="0"/>
              <a:t>deep</a:t>
            </a:r>
            <a:r>
              <a:rPr lang="zh-CN" altLang="en-US" b="1" dirty="0"/>
              <a:t> </a:t>
            </a:r>
            <a:r>
              <a:rPr lang="en-US" altLang="zh-CN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</a:t>
            </a:r>
            <a:r>
              <a:rPr lang="en" altLang="zh-CN" dirty="0" err="1"/>
              <a:t>nfrastructure</a:t>
            </a:r>
            <a:r>
              <a:rPr lang="en" altLang="zh-CN" dirty="0"/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" altLang="zh-CN" dirty="0" err="1">
                <a:solidFill>
                  <a:srgbClr val="FF0000"/>
                </a:solidFill>
              </a:rPr>
              <a:t>ethods</a:t>
            </a:r>
            <a:r>
              <a:rPr lang="en" altLang="zh-CN" dirty="0">
                <a:solidFill>
                  <a:srgbClr val="FF0000"/>
                </a:solidFill>
              </a:rPr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3281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Foundations</a:t>
            </a:r>
            <a:r>
              <a:rPr lang="zh-CN" altLang="en-US" dirty="0"/>
              <a:t> </a:t>
            </a:r>
            <a:r>
              <a:rPr lang="en" altLang="zh-CN" dirty="0"/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Distributed</a:t>
            </a:r>
            <a:r>
              <a:rPr lang="zh-CN" altLang="en-US" b="1" dirty="0"/>
              <a:t> </a:t>
            </a:r>
            <a:r>
              <a:rPr lang="en-US" altLang="zh-CN" dirty="0"/>
              <a:t>deep</a:t>
            </a:r>
            <a:r>
              <a:rPr lang="zh-CN" altLang="en-US" b="1" dirty="0"/>
              <a:t> </a:t>
            </a:r>
            <a:r>
              <a:rPr lang="en-US" altLang="zh-CN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</a:t>
            </a:r>
            <a:r>
              <a:rPr lang="en" altLang="zh-CN" dirty="0" err="1"/>
              <a:t>nfrastructure</a:t>
            </a:r>
            <a:r>
              <a:rPr lang="en" altLang="zh-CN" dirty="0"/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Introduction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D4D4F9-9552-C840-B05D-48A205A7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85FA24-1B94-B94E-B22A-14F188930284}"/>
              </a:ext>
            </a:extLst>
          </p:cNvPr>
          <p:cNvSpPr/>
          <p:nvPr/>
        </p:nvSpPr>
        <p:spPr>
          <a:xfrm>
            <a:off x="527963" y="819869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Parallelization</a:t>
            </a:r>
            <a:r>
              <a:rPr lang="en" altLang="zh-CN" b="1" dirty="0"/>
              <a:t> </a:t>
            </a:r>
            <a:r>
              <a:rPr lang="en" altLang="zh-CN" sz="2400" dirty="0"/>
              <a:t>Methods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02CD33-1257-0546-9C58-6D0286DC6737}"/>
              </a:ext>
            </a:extLst>
          </p:cNvPr>
          <p:cNvSpPr/>
          <p:nvPr/>
        </p:nvSpPr>
        <p:spPr>
          <a:xfrm>
            <a:off x="527963" y="146620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Data</a:t>
            </a:r>
            <a:r>
              <a:rPr lang="en" altLang="zh-CN" b="1" dirty="0"/>
              <a:t> </a:t>
            </a:r>
            <a:r>
              <a:rPr lang="en" altLang="zh-CN" dirty="0"/>
              <a:t>Parallelism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10C81D-B4E2-A04E-A567-84635C51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9" y="2204864"/>
            <a:ext cx="6125860" cy="35208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5E5672-EF18-004F-8741-105EF9064AF0}"/>
              </a:ext>
            </a:extLst>
          </p:cNvPr>
          <p:cNvSpPr/>
          <p:nvPr/>
        </p:nvSpPr>
        <p:spPr>
          <a:xfrm>
            <a:off x="3275856" y="5725678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Data parallelism.</a:t>
            </a:r>
          </a:p>
        </p:txBody>
      </p:sp>
    </p:spTree>
    <p:extLst>
      <p:ext uri="{BB962C8B-B14F-4D97-AF65-F5344CB8AC3E}">
        <p14:creationId xmlns:p14="http://schemas.microsoft.com/office/powerpoint/2010/main" val="37488507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15A79F-EE1A-3049-91E8-FE2CE220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C471A2-08DA-0940-AE17-BA433B33822D}"/>
              </a:ext>
            </a:extLst>
          </p:cNvPr>
          <p:cNvSpPr/>
          <p:nvPr/>
        </p:nvSpPr>
        <p:spPr>
          <a:xfrm>
            <a:off x="539552" y="799988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Parallelization</a:t>
            </a:r>
            <a:r>
              <a:rPr lang="en" altLang="zh-CN" b="1" dirty="0"/>
              <a:t> </a:t>
            </a:r>
            <a:r>
              <a:rPr lang="en" altLang="zh-CN" sz="2400" dirty="0"/>
              <a:t>Methods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53FFB1-B892-5B42-A01F-19AD3B3A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7419558" cy="31683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DD1C0A-9A9B-F742-9F2A-740700A43F53}"/>
              </a:ext>
            </a:extLst>
          </p:cNvPr>
          <p:cNvSpPr/>
          <p:nvPr/>
        </p:nvSpPr>
        <p:spPr>
          <a:xfrm>
            <a:off x="3289023" y="566124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Model parallelism.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8BE768-BE70-E04C-8245-13CCDF6E3829}"/>
              </a:ext>
            </a:extLst>
          </p:cNvPr>
          <p:cNvSpPr/>
          <p:nvPr/>
        </p:nvSpPr>
        <p:spPr>
          <a:xfrm>
            <a:off x="553667" y="148478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Model parallelism.</a:t>
            </a:r>
          </a:p>
        </p:txBody>
      </p:sp>
    </p:spTree>
    <p:extLst>
      <p:ext uri="{BB962C8B-B14F-4D97-AF65-F5344CB8AC3E}">
        <p14:creationId xmlns:p14="http://schemas.microsoft.com/office/powerpoint/2010/main" val="7501523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15A79F-EE1A-3049-91E8-FE2CE220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C471A2-08DA-0940-AE17-BA433B33822D}"/>
              </a:ext>
            </a:extLst>
          </p:cNvPr>
          <p:cNvSpPr/>
          <p:nvPr/>
        </p:nvSpPr>
        <p:spPr>
          <a:xfrm>
            <a:off x="568933" y="750363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Parallelization</a:t>
            </a:r>
            <a:r>
              <a:rPr lang="en" altLang="zh-CN" b="1" dirty="0"/>
              <a:t> </a:t>
            </a:r>
            <a:r>
              <a:rPr lang="en" altLang="zh-CN" sz="2400" dirty="0"/>
              <a:t>Methods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DD1C0A-9A9B-F742-9F2A-740700A43F53}"/>
              </a:ext>
            </a:extLst>
          </p:cNvPr>
          <p:cNvSpPr/>
          <p:nvPr/>
        </p:nvSpPr>
        <p:spPr>
          <a:xfrm>
            <a:off x="3289023" y="5661248"/>
            <a:ext cx="2579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Pipeline Parallelism</a:t>
            </a:r>
            <a:r>
              <a:rPr lang="zh-CN" altLang="en-US" dirty="0"/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8BE768-BE70-E04C-8245-13CCDF6E3829}"/>
              </a:ext>
            </a:extLst>
          </p:cNvPr>
          <p:cNvSpPr/>
          <p:nvPr/>
        </p:nvSpPr>
        <p:spPr>
          <a:xfrm>
            <a:off x="568933" y="149634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Pipeline Parallelism</a:t>
            </a:r>
            <a:r>
              <a:rPr lang="zh-CN" altLang="en-US" dirty="0"/>
              <a:t>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1C225-475A-FB43-BBE5-1EF6A611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88840"/>
            <a:ext cx="7812360" cy="35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15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Foundations</a:t>
            </a:r>
            <a:r>
              <a:rPr lang="zh-CN" altLang="en-US" dirty="0"/>
              <a:t> </a:t>
            </a:r>
            <a:r>
              <a:rPr lang="en" altLang="zh-CN" dirty="0"/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Distributed</a:t>
            </a:r>
            <a:r>
              <a:rPr lang="zh-CN" altLang="en-US" b="1" dirty="0"/>
              <a:t> </a:t>
            </a:r>
            <a:r>
              <a:rPr lang="en-US" altLang="zh-CN" dirty="0"/>
              <a:t>deep</a:t>
            </a:r>
            <a:r>
              <a:rPr lang="zh-CN" altLang="en-US" b="1" dirty="0"/>
              <a:t> </a:t>
            </a:r>
            <a:r>
              <a:rPr lang="en-US" altLang="zh-CN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</a:t>
            </a:r>
            <a:r>
              <a:rPr lang="en" altLang="zh-CN" dirty="0" err="1"/>
              <a:t>nfrastructure</a:t>
            </a:r>
            <a:r>
              <a:rPr lang="en" altLang="zh-CN" dirty="0"/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4826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6EAE9-6873-4F40-A91F-48AD66E9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CDB40C-3D13-674D-AD6F-873D9926F961}"/>
              </a:ext>
            </a:extLst>
          </p:cNvPr>
          <p:cNvSpPr/>
          <p:nvPr/>
        </p:nvSpPr>
        <p:spPr>
          <a:xfrm>
            <a:off x="528459" y="763578"/>
            <a:ext cx="4761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Optimizations</a:t>
            </a:r>
            <a:r>
              <a:rPr lang="en" altLang="zh-CN" b="1" dirty="0"/>
              <a:t> </a:t>
            </a:r>
            <a:r>
              <a:rPr lang="en" altLang="zh-CN" sz="2400" dirty="0"/>
              <a:t>for</a:t>
            </a:r>
            <a:r>
              <a:rPr lang="en" altLang="zh-CN" b="1" dirty="0"/>
              <a:t> </a:t>
            </a:r>
            <a:r>
              <a:rPr lang="en" altLang="zh-CN" sz="2400" dirty="0"/>
              <a:t>Data</a:t>
            </a:r>
            <a:r>
              <a:rPr lang="en" altLang="zh-CN" b="1" dirty="0"/>
              <a:t> </a:t>
            </a:r>
            <a:r>
              <a:rPr lang="en" altLang="zh-CN" sz="2400" dirty="0"/>
              <a:t>Parallelism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1E220F-E768-2E43-B0E3-243DCCCF5443}"/>
              </a:ext>
            </a:extLst>
          </p:cNvPr>
          <p:cNvSpPr/>
          <p:nvPr/>
        </p:nvSpPr>
        <p:spPr>
          <a:xfrm>
            <a:off x="509792" y="1628800"/>
            <a:ext cx="6926576" cy="253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Parameter synchronization in data-parallel DL systems poses three major challenges. </a:t>
            </a:r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how to synchronize the parameters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when to synchronize the parameters.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how to minimize communication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8287F7-B979-7C41-8510-7F5F7207D3D5}"/>
              </a:ext>
            </a:extLst>
          </p:cNvPr>
          <p:cNvSpPr txBox="1"/>
          <p:nvPr/>
        </p:nvSpPr>
        <p:spPr>
          <a:xfrm>
            <a:off x="512104" y="4797152"/>
            <a:ext cx="2708818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b="1" dirty="0"/>
              <a:t>System Architecture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b="1" dirty="0"/>
              <a:t>Synchronization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b="1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978322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39552" y="76470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2FAF9F-4D84-DD48-9287-421557F030A7}"/>
              </a:ext>
            </a:extLst>
          </p:cNvPr>
          <p:cNvSpPr/>
          <p:nvPr/>
        </p:nvSpPr>
        <p:spPr>
          <a:xfrm>
            <a:off x="673830" y="1443911"/>
            <a:ext cx="8012970" cy="253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The system architecture describes how the parameters of the different workers are synchronized.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provide a scalable system architecture than can deal with a large number of parallel workers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keep the system easy to configure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exploit lower-level primitives</a:t>
            </a:r>
          </a:p>
        </p:txBody>
      </p:sp>
    </p:spTree>
    <p:extLst>
      <p:ext uri="{BB962C8B-B14F-4D97-AF65-F5344CB8AC3E}">
        <p14:creationId xmlns:p14="http://schemas.microsoft.com/office/powerpoint/2010/main" val="10796627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39552" y="741653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309013-5EEE-E448-B7E7-5AA93DB91341}"/>
              </a:ext>
            </a:extLst>
          </p:cNvPr>
          <p:cNvSpPr/>
          <p:nvPr/>
        </p:nvSpPr>
        <p:spPr>
          <a:xfrm>
            <a:off x="2699792" y="606055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Parameter server architecture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EBE5B3-ABA0-EE46-91AE-EED5E37BE169}"/>
              </a:ext>
            </a:extLst>
          </p:cNvPr>
          <p:cNvSpPr/>
          <p:nvPr/>
        </p:nvSpPr>
        <p:spPr>
          <a:xfrm>
            <a:off x="539552" y="154750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Centralized</a:t>
            </a:r>
            <a:endParaRPr lang="en" altLang="zh-CN" b="1" dirty="0">
              <a:effectLst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EA2B27-7231-A541-B134-199857B7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3880446" cy="37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957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39552" y="787650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309013-5EEE-E448-B7E7-5AA93DB91341}"/>
              </a:ext>
            </a:extLst>
          </p:cNvPr>
          <p:cNvSpPr/>
          <p:nvPr/>
        </p:nvSpPr>
        <p:spPr>
          <a:xfrm>
            <a:off x="2699792" y="606055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All-reduce architecture.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EBE5B3-ABA0-EE46-91AE-EED5E37BE169}"/>
              </a:ext>
            </a:extLst>
          </p:cNvPr>
          <p:cNvSpPr/>
          <p:nvPr/>
        </p:nvSpPr>
        <p:spPr>
          <a:xfrm>
            <a:off x="539552" y="15475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Decentralized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9E3F74-F58F-984B-9C23-9CF5AC55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86101"/>
            <a:ext cx="4184187" cy="37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45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39552" y="76470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2488B0-9E8A-8F44-9308-A91F4A4C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718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29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39552" y="76470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E03250-0D9D-5A41-A1E2-09B1F207F207}"/>
              </a:ext>
            </a:extLst>
          </p:cNvPr>
          <p:cNvSpPr/>
          <p:nvPr/>
        </p:nvSpPr>
        <p:spPr>
          <a:xfrm>
            <a:off x="635224" y="2132856"/>
            <a:ext cx="7969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" altLang="zh-CN" dirty="0"/>
              <a:t>decentralized architecture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avoid the need to deal with the inconveniences of implementing and tuning a parameter server.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fault tolerance can be achieved more easily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endParaRPr lang="en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Disa</a:t>
            </a:r>
            <a:r>
              <a:rPr lang="en" altLang="zh-CN" dirty="0" err="1"/>
              <a:t>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" altLang="zh-CN" dirty="0"/>
              <a:t>decentralized architecture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communication in the decentralized architecture increases quadratically with the number of workers, if no countermeasures are taken.</a:t>
            </a:r>
          </a:p>
          <a:p>
            <a:pPr>
              <a:buFont typeface="+mj-lt"/>
              <a:buAutoNum type="arabicPeriod" startAt="2"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1686795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DC2CA-BF9F-B64A-BD98-C0CC2823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73BEE-CCFB-B24D-8F84-191DCA5B805C}"/>
              </a:ext>
            </a:extLst>
          </p:cNvPr>
          <p:cNvSpPr txBox="1"/>
          <p:nvPr/>
        </p:nvSpPr>
        <p:spPr>
          <a:xfrm>
            <a:off x="539552" y="83671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/>
              <a:t>Introduction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58480-2C6F-354A-B9B0-E2C0EE9F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685178"/>
            <a:ext cx="3271919" cy="15277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87F135-6108-F04B-8F57-44195CF4B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5" y="1685179"/>
            <a:ext cx="2841959" cy="15277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FBF1C2-2E4C-A24D-B974-D62F9CD51B47}"/>
              </a:ext>
            </a:extLst>
          </p:cNvPr>
          <p:cNvSpPr txBox="1"/>
          <p:nvPr/>
        </p:nvSpPr>
        <p:spPr>
          <a:xfrm>
            <a:off x="971600" y="326498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medical image analysis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9D5808-97B8-D44A-B6C3-D4C4BE9E1717}"/>
              </a:ext>
            </a:extLst>
          </p:cNvPr>
          <p:cNvSpPr/>
          <p:nvPr/>
        </p:nvSpPr>
        <p:spPr>
          <a:xfrm>
            <a:off x="4932040" y="3264984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machine translation</a:t>
            </a:r>
            <a:endParaRPr lang="en" altLang="zh-CN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680EF2-0088-8745-9FF1-5C0ED29920D0}"/>
              </a:ext>
            </a:extLst>
          </p:cNvPr>
          <p:cNvSpPr/>
          <p:nvPr/>
        </p:nvSpPr>
        <p:spPr>
          <a:xfrm>
            <a:off x="755575" y="4293096"/>
            <a:ext cx="4608954" cy="1702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1" dirty="0"/>
              <a:t>the scale of training in three dimensions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size and complexity of the models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amount of training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scale of the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405265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C0C603-2617-EC42-B61E-F6DFB15A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D7B73B-5038-EA47-A0C7-C8CAA1BA5E29}"/>
              </a:ext>
            </a:extLst>
          </p:cNvPr>
          <p:cNvSpPr/>
          <p:nvPr/>
        </p:nvSpPr>
        <p:spPr>
          <a:xfrm>
            <a:off x="560128" y="79987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System</a:t>
            </a:r>
            <a:r>
              <a:rPr lang="en" altLang="zh-CN" b="1" dirty="0"/>
              <a:t> </a:t>
            </a:r>
            <a:r>
              <a:rPr lang="en" altLang="zh-CN" sz="2400" dirty="0"/>
              <a:t>Architecture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56DB08-869C-A540-A85B-6A629F1E8CC8}"/>
              </a:ext>
            </a:extLst>
          </p:cNvPr>
          <p:cNvSpPr/>
          <p:nvPr/>
        </p:nvSpPr>
        <p:spPr>
          <a:xfrm>
            <a:off x="560128" y="162880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Federated</a:t>
            </a:r>
            <a:endParaRPr lang="en" altLang="zh-CN" b="1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5A9AE5-3445-5B4B-912A-7461AE4C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355156"/>
            <a:ext cx="7244848" cy="2808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B872A6-957A-1844-8000-BCA3CEF56327}"/>
              </a:ext>
            </a:extLst>
          </p:cNvPr>
          <p:cNvSpPr/>
          <p:nvPr/>
        </p:nvSpPr>
        <p:spPr>
          <a:xfrm>
            <a:off x="3203848" y="5335014"/>
            <a:ext cx="2537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Federated</a:t>
            </a:r>
            <a:r>
              <a:rPr lang="zh-CN" altLang="en-US" dirty="0"/>
              <a:t> </a:t>
            </a:r>
            <a:r>
              <a:rPr lang="en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73517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454FE-708A-1F44-9873-62FCF2EE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419044-3535-DD4F-8466-B40208FF7F13}"/>
              </a:ext>
            </a:extLst>
          </p:cNvPr>
          <p:cNvSpPr/>
          <p:nvPr/>
        </p:nvSpPr>
        <p:spPr>
          <a:xfrm>
            <a:off x="554550" y="764704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Synchronization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71DA3A-1D42-5C47-B98D-C189E15B0A9E}"/>
              </a:ext>
            </a:extLst>
          </p:cNvPr>
          <p:cNvSpPr/>
          <p:nvPr/>
        </p:nvSpPr>
        <p:spPr>
          <a:xfrm>
            <a:off x="579520" y="1772816"/>
            <a:ext cx="7992888" cy="378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The main challenge in parameter synchronization is to handle the trade-off between the potential loss in training quality or convergence speed when workers perform training on a stale DL model and the synchronization cost to update the DL model on the workers.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there are three different main approaches: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Synchronous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bounded asynchronous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asynchronous 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29371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550AEA-4226-7549-B225-2883B6D5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7BBD5C-4754-A24B-9A5F-12A788A2578D}"/>
              </a:ext>
            </a:extLst>
          </p:cNvPr>
          <p:cNvSpPr/>
          <p:nvPr/>
        </p:nvSpPr>
        <p:spPr>
          <a:xfrm>
            <a:off x="508712" y="163210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Synchronous</a:t>
            </a:r>
            <a:endParaRPr lang="en" altLang="zh-CN" b="1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72D217-072A-604E-B1F5-F5C051620921}"/>
              </a:ext>
            </a:extLst>
          </p:cNvPr>
          <p:cNvSpPr/>
          <p:nvPr/>
        </p:nvSpPr>
        <p:spPr>
          <a:xfrm>
            <a:off x="508712" y="1988840"/>
            <a:ext cx="7159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after each iteration (processing of a batch), the workers synchronize their parameter updates.</a:t>
            </a:r>
            <a:endParaRPr lang="en" altLang="zh-CN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613A6-84A3-494C-9250-7240DB752AEE}"/>
              </a:ext>
            </a:extLst>
          </p:cNvPr>
          <p:cNvSpPr/>
          <p:nvPr/>
        </p:nvSpPr>
        <p:spPr>
          <a:xfrm>
            <a:off x="508712" y="3547215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Bounded asynchronous.</a:t>
            </a:r>
            <a:endParaRPr lang="en" altLang="zh-CN" b="1" dirty="0"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9DFE13-6E1A-3748-A2E6-C76ABECEB5A7}"/>
              </a:ext>
            </a:extLst>
          </p:cNvPr>
          <p:cNvSpPr/>
          <p:nvPr/>
        </p:nvSpPr>
        <p:spPr>
          <a:xfrm>
            <a:off x="500752" y="3963035"/>
            <a:ext cx="741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small deviations and non-determinism in the training process do not necessarily harm the model accuracy.</a:t>
            </a:r>
            <a:endParaRPr lang="en" altLang="zh-CN" dirty="0"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760C40-73F8-5B49-8BD2-54155F65DB8F}"/>
              </a:ext>
            </a:extLst>
          </p:cNvPr>
          <p:cNvSpPr/>
          <p:nvPr/>
        </p:nvSpPr>
        <p:spPr>
          <a:xfrm>
            <a:off x="563566" y="50869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Asynchronous</a:t>
            </a:r>
            <a:endParaRPr lang="en" altLang="zh-CN" b="1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08A9D2-6595-BD4D-9BC4-6891D7457CF6}"/>
              </a:ext>
            </a:extLst>
          </p:cNvPr>
          <p:cNvSpPr/>
          <p:nvPr/>
        </p:nvSpPr>
        <p:spPr>
          <a:xfrm>
            <a:off x="498440" y="5567174"/>
            <a:ext cx="788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workers update their model completely independently from each other.</a:t>
            </a:r>
            <a:endParaRPr lang="en" altLang="zh-CN" dirty="0"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D57708-5531-B746-9109-5142FC8C7113}"/>
              </a:ext>
            </a:extLst>
          </p:cNvPr>
          <p:cNvSpPr/>
          <p:nvPr/>
        </p:nvSpPr>
        <p:spPr>
          <a:xfrm>
            <a:off x="563566" y="768654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Synchronization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47938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84D5AF-FAEE-2D4B-9638-70B32EC5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57E18C-E850-6647-860D-1963E50C3497}"/>
              </a:ext>
            </a:extLst>
          </p:cNvPr>
          <p:cNvSpPr/>
          <p:nvPr/>
        </p:nvSpPr>
        <p:spPr>
          <a:xfrm>
            <a:off x="539552" y="796224"/>
            <a:ext cx="2326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Communication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BEEF94-F192-064E-81A0-4EE6326F1C43}"/>
              </a:ext>
            </a:extLst>
          </p:cNvPr>
          <p:cNvSpPr/>
          <p:nvPr/>
        </p:nvSpPr>
        <p:spPr>
          <a:xfrm>
            <a:off x="755576" y="1700808"/>
            <a:ext cx="7632848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The main challenge in optimizing the communication is to prevent that communication becoming the bottleneck of the overall training process</a:t>
            </a:r>
            <a:endParaRPr lang="en" altLang="zh-CN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FDCD0F-5530-C745-BC4A-049B625E3F48}"/>
              </a:ext>
            </a:extLst>
          </p:cNvPr>
          <p:cNvSpPr/>
          <p:nvPr/>
        </p:nvSpPr>
        <p:spPr>
          <a:xfrm>
            <a:off x="683568" y="2996952"/>
            <a:ext cx="7560840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There are three main approaches for communication efficiency: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Reducing the model precision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compressing the model updates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improving the communication scheduling. </a:t>
            </a:r>
          </a:p>
        </p:txBody>
      </p:sp>
    </p:spTree>
    <p:extLst>
      <p:ext uri="{BB962C8B-B14F-4D97-AF65-F5344CB8AC3E}">
        <p14:creationId xmlns:p14="http://schemas.microsoft.com/office/powerpoint/2010/main" val="9378763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55C2C6-BF06-A846-8DF1-3A0A8991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B23885-AB7C-AC4A-842A-4F6EF18538D8}"/>
              </a:ext>
            </a:extLst>
          </p:cNvPr>
          <p:cNvSpPr/>
          <p:nvPr/>
        </p:nvSpPr>
        <p:spPr>
          <a:xfrm>
            <a:off x="539552" y="787948"/>
            <a:ext cx="2326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Communication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9EED31-127C-A246-8C68-325B4FB09498}"/>
              </a:ext>
            </a:extLst>
          </p:cNvPr>
          <p:cNvSpPr/>
          <p:nvPr/>
        </p:nvSpPr>
        <p:spPr>
          <a:xfrm>
            <a:off x="539552" y="1484784"/>
            <a:ext cx="348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/>
              <a:t>Reducing the model precision</a:t>
            </a:r>
            <a:endParaRPr lang="en" altLang="zh-CN" b="1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F7C622-FFCE-D549-8B46-FD7367B85A62}"/>
              </a:ext>
            </a:extLst>
          </p:cNvPr>
          <p:cNvSpPr txBox="1"/>
          <p:nvPr/>
        </p:nvSpPr>
        <p:spPr>
          <a:xfrm>
            <a:off x="539552" y="1993486"/>
            <a:ext cx="43924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saves communication bandwidth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reduces the model size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8CF1AE-4B64-8441-AA0C-3E77BF1B9C10}"/>
              </a:ext>
            </a:extLst>
          </p:cNvPr>
          <p:cNvSpPr/>
          <p:nvPr/>
        </p:nvSpPr>
        <p:spPr>
          <a:xfrm>
            <a:off x="478460" y="3023106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Compressing the model updates.</a:t>
            </a:r>
            <a:endParaRPr lang="en" altLang="zh-CN" b="1" dirty="0"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6C775A-04B4-5940-8524-D620FAD41744}"/>
              </a:ext>
            </a:extLst>
          </p:cNvPr>
          <p:cNvSpPr/>
          <p:nvPr/>
        </p:nvSpPr>
        <p:spPr>
          <a:xfrm>
            <a:off x="539552" y="3392438"/>
            <a:ext cx="4572000" cy="8719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gradient quantization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gradient </a:t>
            </a:r>
            <a:r>
              <a:rPr lang="en" altLang="zh-CN" dirty="0" err="1"/>
              <a:t>sparsification</a:t>
            </a:r>
            <a:r>
              <a:rPr lang="en" altLang="zh-CN" dirty="0"/>
              <a:t> </a:t>
            </a:r>
            <a:endParaRPr lang="en" altLang="zh-CN" dirty="0"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DBE81-DE0F-1B48-8402-BD586D5090E7}"/>
              </a:ext>
            </a:extLst>
          </p:cNvPr>
          <p:cNvSpPr/>
          <p:nvPr/>
        </p:nvSpPr>
        <p:spPr>
          <a:xfrm>
            <a:off x="539552" y="4606724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Communication scheduling</a:t>
            </a:r>
            <a:endParaRPr lang="en" altLang="zh-CN" b="1" dirty="0"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726B81-87A0-5E40-86AC-2D93100CD733}"/>
              </a:ext>
            </a:extLst>
          </p:cNvPr>
          <p:cNvSpPr/>
          <p:nvPr/>
        </p:nvSpPr>
        <p:spPr>
          <a:xfrm>
            <a:off x="517896" y="5006022"/>
            <a:ext cx="72944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the communication of the different workers can be scheduled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can prioritize specific messages over</a:t>
            </a:r>
          </a:p>
        </p:txBody>
      </p:sp>
    </p:spTree>
    <p:extLst>
      <p:ext uri="{BB962C8B-B14F-4D97-AF65-F5344CB8AC3E}">
        <p14:creationId xmlns:p14="http://schemas.microsoft.com/office/powerpoint/2010/main" val="287477652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4941888" y="3750310"/>
            <a:ext cx="3214687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i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THANKS</a:t>
            </a:r>
            <a:r>
              <a:rPr lang="zh-CN" altLang="en-US" sz="4000" b="1" i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" y="2125663"/>
            <a:ext cx="2568689" cy="3667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3C73E9-5160-1248-9780-DFD7B94A0B54}"/>
              </a:ext>
            </a:extLst>
          </p:cNvPr>
          <p:cNvSpPr txBox="1"/>
          <p:nvPr/>
        </p:nvSpPr>
        <p:spPr>
          <a:xfrm>
            <a:off x="2646699" y="3140968"/>
            <a:ext cx="26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FF0000"/>
                </a:solidFill>
              </a:rPr>
              <a:t>Foundations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" altLang="zh-CN" dirty="0">
                <a:solidFill>
                  <a:srgbClr val="FF0000"/>
                </a:solidFill>
              </a:rPr>
              <a:t>of DL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A0F771-281A-AF47-881E-3056E62C58C3}"/>
              </a:ext>
            </a:extLst>
          </p:cNvPr>
          <p:cNvSpPr txBox="1"/>
          <p:nvPr/>
        </p:nvSpPr>
        <p:spPr>
          <a:xfrm>
            <a:off x="2646699" y="3573016"/>
            <a:ext cx="4410182" cy="1702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Distributed</a:t>
            </a:r>
            <a:r>
              <a:rPr lang="zh-CN" altLang="en-US" b="1" dirty="0"/>
              <a:t> </a:t>
            </a:r>
            <a:r>
              <a:rPr lang="en-US" altLang="zh-CN" dirty="0"/>
              <a:t>deep</a:t>
            </a:r>
            <a:r>
              <a:rPr lang="zh-CN" altLang="en-US" b="1" dirty="0"/>
              <a:t> </a:t>
            </a:r>
            <a:r>
              <a:rPr lang="en-US" altLang="zh-CN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</a:t>
            </a:r>
            <a:r>
              <a:rPr lang="en" altLang="zh-CN" dirty="0" err="1"/>
              <a:t>nfrastructure</a:t>
            </a:r>
            <a:r>
              <a:rPr lang="en" altLang="zh-CN" dirty="0"/>
              <a:t> used in large 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for parallel DL training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Optimizations for Data Parallelism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9C824-B26F-A54A-BD0B-E9BCB701D463}"/>
              </a:ext>
            </a:extLst>
          </p:cNvPr>
          <p:cNvSpPr txBox="1"/>
          <p:nvPr/>
        </p:nvSpPr>
        <p:spPr>
          <a:xfrm>
            <a:off x="2646699" y="262426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5971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56D92-8091-634D-97C9-2CA018001BDA}"/>
              </a:ext>
            </a:extLst>
          </p:cNvPr>
          <p:cNvSpPr/>
          <p:nvPr/>
        </p:nvSpPr>
        <p:spPr>
          <a:xfrm>
            <a:off x="539552" y="836712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Foundations</a:t>
            </a:r>
            <a:r>
              <a:rPr lang="zh-CN" altLang="en-US" sz="2400" dirty="0"/>
              <a:t> </a:t>
            </a:r>
            <a:r>
              <a:rPr lang="en" altLang="zh-CN" sz="2400" dirty="0"/>
              <a:t>of DL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B5D69E-FA9C-C44E-96B4-637FC120E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6"/>
          <a:stretch/>
        </p:blipFill>
        <p:spPr>
          <a:xfrm>
            <a:off x="1367709" y="1926124"/>
            <a:ext cx="5520308" cy="38884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F693D0-24EF-6B4C-A619-7190548A6E65}"/>
              </a:ext>
            </a:extLst>
          </p:cNvPr>
          <p:cNvSpPr/>
          <p:nvPr/>
        </p:nvSpPr>
        <p:spPr>
          <a:xfrm>
            <a:off x="539552" y="155679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/>
              <a:t>Context of Deep Learning</a:t>
            </a:r>
            <a:endParaRPr lang="en" altLang="zh-CN" b="1" dirty="0"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49134-ED86-7645-B5BF-24928F45E3A1}"/>
              </a:ext>
            </a:extLst>
          </p:cNvPr>
          <p:cNvSpPr txBox="1"/>
          <p:nvPr/>
        </p:nvSpPr>
        <p:spPr>
          <a:xfrm>
            <a:off x="2195736" y="5845334"/>
            <a:ext cx="3414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/>
              <a:t>relationship between AI, ML and DL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F856FC9-036A-804A-8A00-D30E3F9AF349}"/>
              </a:ext>
            </a:extLst>
          </p:cNvPr>
          <p:cNvSpPr/>
          <p:nvPr/>
        </p:nvSpPr>
        <p:spPr>
          <a:xfrm>
            <a:off x="539552" y="836712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Deep</a:t>
            </a:r>
            <a:r>
              <a:rPr lang="en" altLang="zh-CN" sz="2400" b="1" dirty="0"/>
              <a:t> </a:t>
            </a:r>
            <a:r>
              <a:rPr lang="en" altLang="zh-CN" sz="2400" dirty="0"/>
              <a:t>Neural</a:t>
            </a:r>
            <a:r>
              <a:rPr lang="en" altLang="zh-CN" sz="2400" b="1" dirty="0"/>
              <a:t> </a:t>
            </a:r>
            <a:r>
              <a:rPr lang="en" altLang="zh-CN" sz="2400" dirty="0"/>
              <a:t>Networks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683C50-1646-7947-89E3-9BF00A63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668901"/>
            <a:ext cx="1136836" cy="319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52C06-DBDA-0C43-B7FB-22588792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302549"/>
            <a:ext cx="1296144" cy="3500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8E4FD33-D701-C24C-BDD0-C91469218398}"/>
              </a:ext>
            </a:extLst>
          </p:cNvPr>
          <p:cNvSpPr/>
          <p:nvPr/>
        </p:nvSpPr>
        <p:spPr>
          <a:xfrm>
            <a:off x="899592" y="160401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neural network (NN)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BD9155-DD13-D74F-9227-4333DCABBF7E}"/>
              </a:ext>
            </a:extLst>
          </p:cNvPr>
          <p:cNvSpPr/>
          <p:nvPr/>
        </p:nvSpPr>
        <p:spPr>
          <a:xfrm>
            <a:off x="1331640" y="231847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goal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E775CF-1A3C-0A49-97E0-0D76B66371E9}"/>
              </a:ext>
            </a:extLst>
          </p:cNvPr>
          <p:cNvSpPr/>
          <p:nvPr/>
        </p:nvSpPr>
        <p:spPr>
          <a:xfrm>
            <a:off x="539552" y="3088207"/>
            <a:ext cx="7272808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the weights, biases and thresholds</a:t>
            </a:r>
            <a:r>
              <a:rPr lang="zh-CN" altLang="en-US" sz="2000" dirty="0"/>
              <a:t> </a:t>
            </a:r>
            <a:r>
              <a:rPr lang="en" altLang="zh-CN" sz="2000" dirty="0"/>
              <a:t>are adjusted by applying back-propagation to the gradient of the loss function </a:t>
            </a:r>
            <a:endParaRPr lang="en" altLang="zh-CN" sz="20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3" y="637260"/>
            <a:ext cx="5148818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Architectures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164B19-A1B1-B44E-BA72-CA62BE17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2776"/>
            <a:ext cx="4192213" cy="28476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696A3A-B4B1-9F40-A9BA-D182CE3DB6F5}"/>
              </a:ext>
            </a:extLst>
          </p:cNvPr>
          <p:cNvSpPr txBox="1"/>
          <p:nvPr/>
        </p:nvSpPr>
        <p:spPr>
          <a:xfrm>
            <a:off x="2339752" y="4291826"/>
            <a:ext cx="319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400" dirty="0"/>
              <a:t>Schematic of a multi-layer perceptron.</a:t>
            </a:r>
            <a:endParaRPr kumimoji="1"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F191BF-48BA-8A42-8165-4BF0E4EC85F9}"/>
              </a:ext>
            </a:extLst>
          </p:cNvPr>
          <p:cNvSpPr/>
          <p:nvPr/>
        </p:nvSpPr>
        <p:spPr>
          <a:xfrm>
            <a:off x="683568" y="4797152"/>
            <a:ext cx="7992888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/>
              <a:t>MLPs have limitations.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have a large number of weights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not robust against geometric translations and local distortions of the inputs.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agnostic to the topology of the input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575310" y="1087755"/>
            <a:ext cx="8013065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609110"/>
            <a:ext cx="5148818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Architectures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696A3A-B4B1-9F40-A9BA-D182CE3DB6F5}"/>
              </a:ext>
            </a:extLst>
          </p:cNvPr>
          <p:cNvSpPr txBox="1"/>
          <p:nvPr/>
        </p:nvSpPr>
        <p:spPr>
          <a:xfrm>
            <a:off x="2680254" y="3873790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Convolutional neural networks</a:t>
            </a:r>
            <a:endParaRPr lang="en" altLang="zh-CN" sz="1400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F191BF-48BA-8A42-8165-4BF0E4EC85F9}"/>
              </a:ext>
            </a:extLst>
          </p:cNvPr>
          <p:cNvSpPr/>
          <p:nvPr/>
        </p:nvSpPr>
        <p:spPr>
          <a:xfrm>
            <a:off x="331659" y="4618990"/>
            <a:ext cx="7992888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Convolutional layers are only connected to sub-areas of their respective previous layers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A convolutional layer is composed of multiple planes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weight sharing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dirty="0"/>
              <a:t>Convolutional layers alternate with sub-sampling layers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E691E-9D1C-194B-93D4-87AF116F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99929"/>
            <a:ext cx="685702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8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467544" y="980728"/>
            <a:ext cx="8064896" cy="3531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>
              <a:buFont typeface="Wingdings" panose="05000000000000000000" charset="0"/>
              <a:buNone/>
            </a:pPr>
            <a:endParaRPr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B55E86-6F9B-454F-B0D3-173CEBF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3" y="656692"/>
            <a:ext cx="5182122" cy="648072"/>
          </a:xfrm>
        </p:spPr>
        <p:txBody>
          <a:bodyPr/>
          <a:lstStyle/>
          <a:p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</a:t>
            </a:r>
            <a:r>
              <a:rPr lang="en" altLang="zh-CN" b="1" dirty="0"/>
              <a:t> </a:t>
            </a:r>
            <a:r>
              <a:rPr lang="en" altLang="zh-CN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Architectures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CE6600-B374-EB4F-9937-C1A4621D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628800"/>
            <a:ext cx="6519341" cy="33123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A9CD4D-A6A3-6647-986E-F9B98E5E9C08}"/>
              </a:ext>
            </a:extLst>
          </p:cNvPr>
          <p:cNvSpPr/>
          <p:nvPr/>
        </p:nvSpPr>
        <p:spPr>
          <a:xfrm>
            <a:off x="2771800" y="5160035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recurrent neural networks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823049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11.9|8.5|29.8|5.9"/>
</p:tagLst>
</file>

<file path=ppt/theme/theme1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7884</TotalTime>
  <Words>904</Words>
  <Application>Microsoft Macintosh PowerPoint</Application>
  <PresentationFormat>全屏显示(4:3)</PresentationFormat>
  <Paragraphs>216</Paragraphs>
  <Slides>35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模板 中国科学院信息工程研究所PPT模板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Neural Network Architectures</vt:lpstr>
      <vt:lpstr>Neural Network Architectures</vt:lpstr>
      <vt:lpstr>Neural Network Architectures</vt:lpstr>
      <vt:lpstr>Neural Network Architectures</vt:lpstr>
      <vt:lpstr>Neural Network 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Gao</dc:creator>
  <cp:lastModifiedBy>Microsoft Office User</cp:lastModifiedBy>
  <cp:revision>1447</cp:revision>
  <dcterms:created xsi:type="dcterms:W3CDTF">2012-06-15T07:17:00Z</dcterms:created>
  <dcterms:modified xsi:type="dcterms:W3CDTF">2020-12-25T00:51:06Z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